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83F49-29E2-B505-8242-592237BA0A9C}" v="282" dt="2024-11-14T08:16:06.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08C1E64-FF73-49E7-AE95-3266165E4B28}" type="datetimeFigureOut">
              <a:rPr lang="en-GB" smtClean="0"/>
              <a:t>14/11/2024</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3E94F8C-52C1-41CE-80C2-68233168076B}" type="slidenum">
              <a:rPr lang="en-GB" smtClean="0"/>
              <a:t>‹#›</a:t>
            </a:fld>
            <a:endParaRPr lang="en-GB" dirty="0"/>
          </a:p>
        </p:txBody>
      </p:sp>
    </p:spTree>
    <p:extLst>
      <p:ext uri="{BB962C8B-B14F-4D97-AF65-F5344CB8AC3E}">
        <p14:creationId xmlns:p14="http://schemas.microsoft.com/office/powerpoint/2010/main" val="887093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A66A6F9-3D8A-4278-A7C1-C3D8ACDCC12A}" type="datetimeFigureOut">
              <a:rPr lang="en-GB" smtClean="0"/>
              <a:t>14/11/2024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C16AE41-1887-4029-93E9-DA4052C4E6EA}" type="slidenum">
              <a:rPr lang="en-GB" smtClean="0"/>
              <a:t>‹#›</a:t>
            </a:fld>
            <a:endParaRPr lang="en-GB" dirty="0"/>
          </a:p>
        </p:txBody>
      </p:sp>
    </p:spTree>
    <p:extLst>
      <p:ext uri="{BB962C8B-B14F-4D97-AF65-F5344CB8AC3E}">
        <p14:creationId xmlns:p14="http://schemas.microsoft.com/office/powerpoint/2010/main" val="223078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66A6F9-3D8A-4278-A7C1-C3D8ACDCC12A}" type="datetimeFigureOut">
              <a:rPr lang="en-GB" smtClean="0"/>
              <a:t>14/11/2024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C16AE41-1887-4029-93E9-DA4052C4E6EA}" type="slidenum">
              <a:rPr lang="en-GB" smtClean="0"/>
              <a:t>‹#›</a:t>
            </a:fld>
            <a:endParaRPr lang="en-GB" dirty="0"/>
          </a:p>
        </p:txBody>
      </p:sp>
    </p:spTree>
    <p:extLst>
      <p:ext uri="{BB962C8B-B14F-4D97-AF65-F5344CB8AC3E}">
        <p14:creationId xmlns:p14="http://schemas.microsoft.com/office/powerpoint/2010/main" val="315125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66A6F9-3D8A-4278-A7C1-C3D8ACDCC12A}" type="datetimeFigureOut">
              <a:rPr lang="en-GB" smtClean="0"/>
              <a:t>14/11/2024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C16AE41-1887-4029-93E9-DA4052C4E6EA}" type="slidenum">
              <a:rPr lang="en-GB" smtClean="0"/>
              <a:t>‹#›</a:t>
            </a:fld>
            <a:endParaRPr lang="en-GB" dirty="0"/>
          </a:p>
        </p:txBody>
      </p:sp>
    </p:spTree>
    <p:extLst>
      <p:ext uri="{BB962C8B-B14F-4D97-AF65-F5344CB8AC3E}">
        <p14:creationId xmlns:p14="http://schemas.microsoft.com/office/powerpoint/2010/main" val="123223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66A6F9-3D8A-4278-A7C1-C3D8ACDCC12A}" type="datetimeFigureOut">
              <a:rPr lang="en-GB" smtClean="0"/>
              <a:t>14/11/2024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C16AE41-1887-4029-93E9-DA4052C4E6EA}" type="slidenum">
              <a:rPr lang="en-GB" smtClean="0"/>
              <a:t>‹#›</a:t>
            </a:fld>
            <a:endParaRPr lang="en-GB" dirty="0"/>
          </a:p>
        </p:txBody>
      </p:sp>
    </p:spTree>
    <p:extLst>
      <p:ext uri="{BB962C8B-B14F-4D97-AF65-F5344CB8AC3E}">
        <p14:creationId xmlns:p14="http://schemas.microsoft.com/office/powerpoint/2010/main" val="223765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66A6F9-3D8A-4278-A7C1-C3D8ACDCC12A}" type="datetimeFigureOut">
              <a:rPr lang="en-GB" smtClean="0"/>
              <a:t>14/11/2024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C16AE41-1887-4029-93E9-DA4052C4E6EA}" type="slidenum">
              <a:rPr lang="en-GB" smtClean="0"/>
              <a:t>‹#›</a:t>
            </a:fld>
            <a:endParaRPr lang="en-GB" dirty="0"/>
          </a:p>
        </p:txBody>
      </p:sp>
    </p:spTree>
    <p:extLst>
      <p:ext uri="{BB962C8B-B14F-4D97-AF65-F5344CB8AC3E}">
        <p14:creationId xmlns:p14="http://schemas.microsoft.com/office/powerpoint/2010/main" val="422162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A66A6F9-3D8A-4278-A7C1-C3D8ACDCC12A}" type="datetimeFigureOut">
              <a:rPr lang="en-GB" smtClean="0"/>
              <a:t>14/11/2024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C16AE41-1887-4029-93E9-DA4052C4E6EA}" type="slidenum">
              <a:rPr lang="en-GB" smtClean="0"/>
              <a:t>‹#›</a:t>
            </a:fld>
            <a:endParaRPr lang="en-GB" dirty="0"/>
          </a:p>
        </p:txBody>
      </p:sp>
    </p:spTree>
    <p:extLst>
      <p:ext uri="{BB962C8B-B14F-4D97-AF65-F5344CB8AC3E}">
        <p14:creationId xmlns:p14="http://schemas.microsoft.com/office/powerpoint/2010/main" val="3763655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A66A6F9-3D8A-4278-A7C1-C3D8ACDCC12A}" type="datetimeFigureOut">
              <a:rPr lang="en-GB" smtClean="0"/>
              <a:t>14/11/2024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C16AE41-1887-4029-93E9-DA4052C4E6EA}" type="slidenum">
              <a:rPr lang="en-GB" smtClean="0"/>
              <a:t>‹#›</a:t>
            </a:fld>
            <a:endParaRPr lang="en-GB" dirty="0"/>
          </a:p>
        </p:txBody>
      </p:sp>
    </p:spTree>
    <p:extLst>
      <p:ext uri="{BB962C8B-B14F-4D97-AF65-F5344CB8AC3E}">
        <p14:creationId xmlns:p14="http://schemas.microsoft.com/office/powerpoint/2010/main" val="215194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A66A6F9-3D8A-4278-A7C1-C3D8ACDCC12A}" type="datetimeFigureOut">
              <a:rPr lang="en-GB" smtClean="0"/>
              <a:t>14/11/2024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C16AE41-1887-4029-93E9-DA4052C4E6EA}" type="slidenum">
              <a:rPr lang="en-GB" smtClean="0"/>
              <a:t>‹#›</a:t>
            </a:fld>
            <a:endParaRPr lang="en-GB" dirty="0"/>
          </a:p>
        </p:txBody>
      </p:sp>
    </p:spTree>
    <p:extLst>
      <p:ext uri="{BB962C8B-B14F-4D97-AF65-F5344CB8AC3E}">
        <p14:creationId xmlns:p14="http://schemas.microsoft.com/office/powerpoint/2010/main" val="341511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6A6F9-3D8A-4278-A7C1-C3D8ACDCC12A}" type="datetimeFigureOut">
              <a:rPr lang="en-GB" smtClean="0"/>
              <a:t>14/11/2024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C16AE41-1887-4029-93E9-DA4052C4E6EA}" type="slidenum">
              <a:rPr lang="en-GB" smtClean="0"/>
              <a:t>‹#›</a:t>
            </a:fld>
            <a:endParaRPr lang="en-GB" dirty="0"/>
          </a:p>
        </p:txBody>
      </p:sp>
    </p:spTree>
    <p:extLst>
      <p:ext uri="{BB962C8B-B14F-4D97-AF65-F5344CB8AC3E}">
        <p14:creationId xmlns:p14="http://schemas.microsoft.com/office/powerpoint/2010/main" val="49540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66A6F9-3D8A-4278-A7C1-C3D8ACDCC12A}" type="datetimeFigureOut">
              <a:rPr lang="en-GB" smtClean="0"/>
              <a:t>14/11/2024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C16AE41-1887-4029-93E9-DA4052C4E6EA}" type="slidenum">
              <a:rPr lang="en-GB" smtClean="0"/>
              <a:t>‹#›</a:t>
            </a:fld>
            <a:endParaRPr lang="en-GB" dirty="0"/>
          </a:p>
        </p:txBody>
      </p:sp>
    </p:spTree>
    <p:extLst>
      <p:ext uri="{BB962C8B-B14F-4D97-AF65-F5344CB8AC3E}">
        <p14:creationId xmlns:p14="http://schemas.microsoft.com/office/powerpoint/2010/main" val="239122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66A6F9-3D8A-4278-A7C1-C3D8ACDCC12A}" type="datetimeFigureOut">
              <a:rPr lang="en-GB" smtClean="0"/>
              <a:t>14/11/2024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C16AE41-1887-4029-93E9-DA4052C4E6EA}" type="slidenum">
              <a:rPr lang="en-GB" smtClean="0"/>
              <a:t>‹#›</a:t>
            </a:fld>
            <a:endParaRPr lang="en-GB" dirty="0"/>
          </a:p>
        </p:txBody>
      </p:sp>
    </p:spTree>
    <p:extLst>
      <p:ext uri="{BB962C8B-B14F-4D97-AF65-F5344CB8AC3E}">
        <p14:creationId xmlns:p14="http://schemas.microsoft.com/office/powerpoint/2010/main" val="48796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6A6F9-3D8A-4278-A7C1-C3D8ACDCC12A}" type="datetimeFigureOut">
              <a:rPr lang="en-GB" smtClean="0"/>
              <a:t>14/11/2024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6AE41-1887-4029-93E9-DA4052C4E6EA}" type="slidenum">
              <a:rPr lang="en-GB" smtClean="0"/>
              <a:t>‹#›</a:t>
            </a:fld>
            <a:endParaRPr lang="en-GB" dirty="0"/>
          </a:p>
        </p:txBody>
      </p:sp>
    </p:spTree>
    <p:extLst>
      <p:ext uri="{BB962C8B-B14F-4D97-AF65-F5344CB8AC3E}">
        <p14:creationId xmlns:p14="http://schemas.microsoft.com/office/powerpoint/2010/main" val="3695003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emf"/><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10773" y="4371559"/>
            <a:ext cx="4577952" cy="2062103"/>
          </a:xfrm>
          <a:prstGeom prst="rect">
            <a:avLst/>
          </a:prstGeom>
          <a:solidFill>
            <a:schemeClr val="bg1"/>
          </a:solidFill>
          <a:ln w="38100">
            <a:noFill/>
          </a:ln>
          <a:effectLst>
            <a:glow rad="63500">
              <a:schemeClr val="accent1">
                <a:alpha val="40000"/>
              </a:schemeClr>
            </a:glow>
            <a:softEdge rad="127000"/>
          </a:effectLst>
        </p:spPr>
        <p:txBody>
          <a:bodyPr wrap="square" lIns="91440" tIns="45720" rIns="91440" bIns="45720" rtlCol="0" anchor="t">
            <a:spAutoFit/>
          </a:bodyPr>
          <a:lstStyle/>
          <a:p>
            <a:pPr algn="ctr"/>
            <a:r>
              <a:rPr lang="en-GB" sz="1600" b="1" u="sng" dirty="0">
                <a:latin typeface="Sassoon Penpals" panose="02000400000000000000" pitchFamily="50" charset="0"/>
              </a:rPr>
              <a:t>Maths</a:t>
            </a:r>
          </a:p>
          <a:p>
            <a:r>
              <a:rPr lang="en-GB" sz="1400" b="1" dirty="0">
                <a:latin typeface="Sassoon Penpals"/>
              </a:rPr>
              <a:t>Place Value: </a:t>
            </a:r>
            <a:r>
              <a:rPr lang="en-GB" sz="1400" dirty="0">
                <a:latin typeface="Sassoon Penpals"/>
              </a:rPr>
              <a:t>We will be learning about area of rectilinear shapes this term first and then beginning multiplication and </a:t>
            </a:r>
            <a:r>
              <a:rPr lang="en-GB" sz="1400">
                <a:latin typeface="Sassoon Penpals"/>
              </a:rPr>
              <a:t>division. </a:t>
            </a:r>
            <a:r>
              <a:rPr lang="en-GB" sz="1400" dirty="0">
                <a:latin typeface="Sassoon Penpals"/>
              </a:rPr>
              <a:t> </a:t>
            </a:r>
          </a:p>
          <a:p>
            <a:r>
              <a:rPr lang="en-GB" sz="1400" dirty="0">
                <a:latin typeface="Sassoon Penpals"/>
              </a:rPr>
              <a:t>We will then move on to choosing the most efficient </a:t>
            </a:r>
            <a:r>
              <a:rPr lang="en-GB" sz="1400">
                <a:latin typeface="Sassoon Penpals"/>
              </a:rPr>
              <a:t>methods of problem solving. </a:t>
            </a:r>
          </a:p>
          <a:p>
            <a:r>
              <a:rPr lang="en-GB" sz="1400" dirty="0">
                <a:latin typeface="Sassoon Penpals"/>
              </a:rPr>
              <a:t>Time tables are still a HUGE priority for us in Year 4 and we will continue with daily counting and multiplication sessions in addition to our maths lessons. </a:t>
            </a:r>
            <a:endParaRPr lang="en-GB"/>
          </a:p>
        </p:txBody>
      </p:sp>
      <p:sp>
        <p:nvSpPr>
          <p:cNvPr id="8" name="TextBox 7"/>
          <p:cNvSpPr txBox="1"/>
          <p:nvPr/>
        </p:nvSpPr>
        <p:spPr>
          <a:xfrm>
            <a:off x="7924837" y="86492"/>
            <a:ext cx="4242079" cy="2062103"/>
          </a:xfrm>
          <a:prstGeom prst="rect">
            <a:avLst/>
          </a:prstGeom>
          <a:solidFill>
            <a:schemeClr val="bg1"/>
          </a:solidFill>
          <a:ln w="38100">
            <a:solidFill>
              <a:srgbClr val="0070C0"/>
            </a:solidFill>
          </a:ln>
          <a:effectLst>
            <a:glow rad="63500">
              <a:schemeClr val="accent1">
                <a:alpha val="40000"/>
              </a:schemeClr>
            </a:glow>
            <a:softEdge rad="127000"/>
          </a:effectLst>
        </p:spPr>
        <p:txBody>
          <a:bodyPr wrap="square" lIns="91440" tIns="45720" rIns="91440" bIns="45720" rtlCol="0" anchor="t">
            <a:spAutoFit/>
          </a:bodyPr>
          <a:lstStyle/>
          <a:p>
            <a:pPr algn="ctr"/>
            <a:r>
              <a:rPr lang="en-GB" sz="1600" b="1" u="sng" dirty="0">
                <a:latin typeface="Sassoon Penpals" panose="02000400000000000000" pitchFamily="50" charset="0"/>
              </a:rPr>
              <a:t>Understanding Science and Technology</a:t>
            </a:r>
            <a:endParaRPr lang="en-GB" sz="1600" b="1" dirty="0">
              <a:latin typeface="Sassoon Penpals" panose="02000400000000000000" pitchFamily="50" charset="0"/>
            </a:endParaRPr>
          </a:p>
          <a:p>
            <a:r>
              <a:rPr lang="en-GB" sz="1400" b="1" dirty="0">
                <a:latin typeface="Sassoon Penpals"/>
              </a:rPr>
              <a:t>Science: </a:t>
            </a:r>
            <a:r>
              <a:rPr lang="en-GB" sz="1400" dirty="0">
                <a:latin typeface="Sassoon Penpals"/>
              </a:rPr>
              <a:t>We will be looking at different states of matter to support our understanding of the water cycle and the world around us. We will conduct investigations and experiments to help us understand the different states of matter and changes that can occur. </a:t>
            </a:r>
          </a:p>
          <a:p>
            <a:r>
              <a:rPr lang="en-GB" sz="1400" b="1" dirty="0">
                <a:latin typeface="Sassoon Penpals"/>
              </a:rPr>
              <a:t>DT:</a:t>
            </a:r>
            <a:r>
              <a:rPr lang="en-GB" sz="1400" dirty="0">
                <a:latin typeface="Sassoon Penpals"/>
              </a:rPr>
              <a:t> We will be exploring seasonal produce to plan a healthy savoury dish and explain where the ingredients </a:t>
            </a:r>
            <a:r>
              <a:rPr lang="en-GB" sz="1400">
                <a:latin typeface="Sassoon Penpals"/>
              </a:rPr>
              <a:t>came from. </a:t>
            </a:r>
          </a:p>
        </p:txBody>
      </p:sp>
      <p:sp>
        <p:nvSpPr>
          <p:cNvPr id="9" name="TextBox 8"/>
          <p:cNvSpPr txBox="1"/>
          <p:nvPr/>
        </p:nvSpPr>
        <p:spPr>
          <a:xfrm>
            <a:off x="4687631" y="4786282"/>
            <a:ext cx="2901832" cy="1908215"/>
          </a:xfrm>
          <a:prstGeom prst="rect">
            <a:avLst/>
          </a:prstGeom>
          <a:solidFill>
            <a:schemeClr val="bg1"/>
          </a:solidFill>
          <a:ln w="38100">
            <a:noFill/>
          </a:ln>
          <a:effectLst>
            <a:glow rad="63500">
              <a:schemeClr val="accent1">
                <a:alpha val="40000"/>
              </a:schemeClr>
            </a:glow>
            <a:softEdge rad="127000"/>
          </a:effectLst>
        </p:spPr>
        <p:txBody>
          <a:bodyPr wrap="square" lIns="91440" tIns="45720" rIns="91440" bIns="45720" rtlCol="0" anchor="t">
            <a:spAutoFit/>
          </a:bodyPr>
          <a:lstStyle/>
          <a:p>
            <a:pPr algn="ctr"/>
            <a:r>
              <a:rPr lang="en-GB" sz="1600" b="1" u="sng" dirty="0">
                <a:latin typeface="Sassoon Penpals" panose="02000400000000000000" pitchFamily="50" charset="0"/>
              </a:rPr>
              <a:t>Understanding Arts and Culture</a:t>
            </a:r>
          </a:p>
          <a:p>
            <a:r>
              <a:rPr lang="en-GB" sz="1400" b="1" dirty="0">
                <a:latin typeface="Sassoon Penpals"/>
              </a:rPr>
              <a:t>Art: </a:t>
            </a:r>
            <a:r>
              <a:rPr lang="en-GB" sz="1400" dirty="0">
                <a:latin typeface="Sassoon Penpals"/>
              </a:rPr>
              <a:t>We will be starting a textile project in Art and creating our very </a:t>
            </a:r>
            <a:r>
              <a:rPr lang="en-GB" sz="1400">
                <a:latin typeface="Sassoon Penpals"/>
              </a:rPr>
              <a:t>own Anglo Saxon emblem.</a:t>
            </a:r>
          </a:p>
          <a:p>
            <a:r>
              <a:rPr lang="en-GB" sz="1400" b="1" dirty="0">
                <a:latin typeface="Sassoon Penpals"/>
              </a:rPr>
              <a:t>Music: </a:t>
            </a:r>
            <a:r>
              <a:rPr lang="en-GB" sz="1400" dirty="0">
                <a:latin typeface="Sassoon Penpals"/>
              </a:rPr>
              <a:t>We will learn some more Spanish songs and be creating our own pieces of music.</a:t>
            </a:r>
            <a:r>
              <a:rPr lang="en-GB" sz="1600" dirty="0">
                <a:latin typeface="Sassoon Penpals"/>
              </a:rPr>
              <a:t> </a:t>
            </a:r>
          </a:p>
          <a:p>
            <a:endParaRPr lang="en-GB" sz="1600" dirty="0">
              <a:latin typeface="Sassoon Penpals" panose="02000400000000000000" pitchFamily="50" charset="0"/>
            </a:endParaRPr>
          </a:p>
        </p:txBody>
      </p:sp>
      <p:sp>
        <p:nvSpPr>
          <p:cNvPr id="10" name="TextBox 9"/>
          <p:cNvSpPr txBox="1"/>
          <p:nvPr/>
        </p:nvSpPr>
        <p:spPr>
          <a:xfrm>
            <a:off x="7516229" y="2626210"/>
            <a:ext cx="4388548" cy="1877437"/>
          </a:xfrm>
          <a:prstGeom prst="rect">
            <a:avLst/>
          </a:prstGeom>
          <a:solidFill>
            <a:schemeClr val="bg1"/>
          </a:solidFill>
          <a:ln w="38100">
            <a:noFill/>
          </a:ln>
          <a:effectLst>
            <a:glow rad="63500">
              <a:schemeClr val="accent1">
                <a:alpha val="40000"/>
              </a:schemeClr>
            </a:glow>
            <a:softEdge rad="127000"/>
          </a:effectLst>
        </p:spPr>
        <p:txBody>
          <a:bodyPr wrap="square" lIns="91440" tIns="45720" rIns="91440" bIns="45720" rtlCol="0" anchor="t">
            <a:spAutoFit/>
          </a:bodyPr>
          <a:lstStyle/>
          <a:p>
            <a:pPr algn="ctr"/>
            <a:r>
              <a:rPr lang="en-GB" sz="1600" b="1" u="sng" dirty="0">
                <a:latin typeface="Sassoon Penpals" panose="02000400000000000000" pitchFamily="50" charset="0"/>
              </a:rPr>
              <a:t>Understanding the World</a:t>
            </a:r>
          </a:p>
          <a:p>
            <a:r>
              <a:rPr lang="en-GB" sz="1600" b="1" dirty="0">
                <a:latin typeface="Sassoon Penpals"/>
              </a:rPr>
              <a:t>H</a:t>
            </a:r>
            <a:r>
              <a:rPr lang="en-GB" sz="1400" b="1" dirty="0">
                <a:latin typeface="Sassoon Penpals"/>
              </a:rPr>
              <a:t>istory: </a:t>
            </a:r>
            <a:r>
              <a:rPr lang="en-GB" sz="1400" dirty="0">
                <a:latin typeface="Sassoon Penpals"/>
              </a:rPr>
              <a:t>We will be learning all about the Anglo Saxons and Scots and how they both settled in Britain. </a:t>
            </a:r>
          </a:p>
          <a:p>
            <a:r>
              <a:rPr lang="en-GB" sz="1400" b="1" dirty="0">
                <a:latin typeface="Sassoon Penpals"/>
              </a:rPr>
              <a:t>RE: </a:t>
            </a:r>
            <a:r>
              <a:rPr lang="en-GB" sz="1400" dirty="0">
                <a:latin typeface="Sassoon Penpals"/>
              </a:rPr>
              <a:t>We will be exploring the Trinity and Christmas and </a:t>
            </a:r>
            <a:r>
              <a:rPr lang="en-GB" sz="1400">
                <a:latin typeface="Sassoon Penpals"/>
              </a:rPr>
              <a:t>why they are so important to Christians.</a:t>
            </a:r>
          </a:p>
          <a:p>
            <a:r>
              <a:rPr lang="en-GB" sz="1400" b="1" dirty="0">
                <a:latin typeface="Sassoon Penpals"/>
              </a:rPr>
              <a:t>Spanish: </a:t>
            </a:r>
            <a:r>
              <a:rPr lang="en-GB" sz="1400" dirty="0">
                <a:latin typeface="Sassoon Penpals"/>
              </a:rPr>
              <a:t>We will be learning all about shapes and colours in this half term.</a:t>
            </a:r>
            <a:endParaRPr lang="en-GB"/>
          </a:p>
          <a:p>
            <a:endParaRPr lang="en-GB" sz="1400" dirty="0">
              <a:latin typeface="Sassoon Penpals" panose="02000400000000000000" pitchFamily="50" charset="0"/>
            </a:endParaRPr>
          </a:p>
        </p:txBody>
      </p:sp>
      <p:sp>
        <p:nvSpPr>
          <p:cNvPr id="11" name="TextBox 10"/>
          <p:cNvSpPr txBox="1"/>
          <p:nvPr/>
        </p:nvSpPr>
        <p:spPr>
          <a:xfrm>
            <a:off x="7787486" y="4961673"/>
            <a:ext cx="4388548" cy="1661993"/>
          </a:xfrm>
          <a:prstGeom prst="rect">
            <a:avLst/>
          </a:prstGeom>
          <a:solidFill>
            <a:schemeClr val="bg1"/>
          </a:solidFill>
          <a:ln w="38100">
            <a:noFill/>
          </a:ln>
          <a:effectLst>
            <a:glow rad="63500">
              <a:schemeClr val="accent1">
                <a:alpha val="40000"/>
              </a:schemeClr>
            </a:glow>
            <a:softEdge rad="127000"/>
          </a:effectLst>
        </p:spPr>
        <p:txBody>
          <a:bodyPr wrap="square" lIns="91440" tIns="45720" rIns="91440" bIns="45720" rtlCol="0" anchor="t">
            <a:spAutoFit/>
          </a:bodyPr>
          <a:lstStyle/>
          <a:p>
            <a:pPr algn="ctr"/>
            <a:endParaRPr lang="en-GB" sz="1600" b="1" u="sng" dirty="0">
              <a:latin typeface="Sassoon Penpals" panose="02000400000000000000" pitchFamily="50" charset="0"/>
            </a:endParaRPr>
          </a:p>
          <a:p>
            <a:pPr algn="ctr"/>
            <a:r>
              <a:rPr lang="en-GB" sz="1600" b="1" u="sng" dirty="0">
                <a:latin typeface="Sassoon Penpals" panose="02000400000000000000" pitchFamily="50" charset="0"/>
              </a:rPr>
              <a:t>Understanding our Health and Well-Being</a:t>
            </a:r>
          </a:p>
          <a:p>
            <a:r>
              <a:rPr lang="en-GB" sz="1400" b="1" dirty="0">
                <a:latin typeface="Sassoon Penpals"/>
              </a:rPr>
              <a:t>PE: </a:t>
            </a:r>
            <a:r>
              <a:rPr lang="en-GB" sz="1400" dirty="0">
                <a:latin typeface="Sassoon Penpals"/>
              </a:rPr>
              <a:t>We will be continuing with our weekly swimming lessons and playing basketball to consolidate our throwing and catching skills. </a:t>
            </a:r>
          </a:p>
          <a:p>
            <a:r>
              <a:rPr lang="en-GB" sz="1400" b="1" dirty="0">
                <a:latin typeface="Sassoon Penpals"/>
              </a:rPr>
              <a:t>PSHCE</a:t>
            </a:r>
            <a:r>
              <a:rPr lang="en-GB" sz="1400" dirty="0">
                <a:latin typeface="Sassoon Penpals"/>
              </a:rPr>
              <a:t>: We will be learning about why it is important to celebrate difference. </a:t>
            </a:r>
          </a:p>
        </p:txBody>
      </p:sp>
      <p:sp>
        <p:nvSpPr>
          <p:cNvPr id="6" name="TextBox 5"/>
          <p:cNvSpPr txBox="1"/>
          <p:nvPr/>
        </p:nvSpPr>
        <p:spPr>
          <a:xfrm>
            <a:off x="126558" y="96317"/>
            <a:ext cx="4111330" cy="3293209"/>
          </a:xfrm>
          <a:prstGeom prst="rect">
            <a:avLst/>
          </a:prstGeom>
          <a:solidFill>
            <a:schemeClr val="bg1"/>
          </a:solidFill>
          <a:ln w="38100">
            <a:solidFill>
              <a:srgbClr val="0070C0"/>
            </a:solidFill>
          </a:ln>
          <a:effectLst>
            <a:glow rad="63500">
              <a:schemeClr val="accent1">
                <a:alpha val="40000"/>
              </a:schemeClr>
            </a:glow>
            <a:softEdge rad="127000"/>
          </a:effectLst>
        </p:spPr>
        <p:txBody>
          <a:bodyPr wrap="square" rtlCol="0">
            <a:spAutoFit/>
          </a:bodyPr>
          <a:lstStyle/>
          <a:p>
            <a:pPr algn="ctr"/>
            <a:r>
              <a:rPr lang="en-GB" sz="1600" b="1" u="sng" dirty="0">
                <a:latin typeface="Sassoon Penpals" panose="02000400000000000000" pitchFamily="50" charset="0"/>
              </a:rPr>
              <a:t>English</a:t>
            </a:r>
            <a:endParaRPr lang="en-GB" sz="1600" b="1" dirty="0">
              <a:latin typeface="Sassoon Penpals" panose="02000400000000000000" pitchFamily="50" charset="0"/>
            </a:endParaRPr>
          </a:p>
          <a:p>
            <a:endParaRPr lang="en-GB" sz="1600" b="1" dirty="0">
              <a:latin typeface="Sassoon Penpals" panose="02000400000000000000" pitchFamily="50" charset="0"/>
            </a:endParaRPr>
          </a:p>
          <a:p>
            <a:endParaRPr lang="en-GB" sz="1600" b="1" dirty="0">
              <a:latin typeface="Sassoon Penpals" panose="02000400000000000000" pitchFamily="50" charset="0"/>
            </a:endParaRPr>
          </a:p>
          <a:p>
            <a:endParaRPr lang="en-GB" sz="1600" b="1" dirty="0">
              <a:latin typeface="Sassoon Penpals" panose="02000400000000000000" pitchFamily="50" charset="0"/>
            </a:endParaRPr>
          </a:p>
          <a:p>
            <a:endParaRPr lang="en-GB" sz="1600" b="1" dirty="0">
              <a:latin typeface="Sassoon Penpals" panose="02000400000000000000" pitchFamily="50" charset="0"/>
            </a:endParaRPr>
          </a:p>
          <a:p>
            <a:endParaRPr lang="en-GB" sz="1600" b="1" dirty="0">
              <a:latin typeface="Sassoon Penpals" panose="02000400000000000000" pitchFamily="50" charset="0"/>
            </a:endParaRPr>
          </a:p>
          <a:p>
            <a:endParaRPr lang="en-GB" sz="1600" b="1" dirty="0">
              <a:latin typeface="Sassoon Penpals" panose="02000400000000000000" pitchFamily="50" charset="0"/>
            </a:endParaRPr>
          </a:p>
          <a:p>
            <a:endParaRPr lang="en-GB" sz="1600" b="1" dirty="0">
              <a:latin typeface="Sassoon Penpals" panose="02000400000000000000" pitchFamily="50" charset="0"/>
            </a:endParaRPr>
          </a:p>
          <a:p>
            <a:endParaRPr lang="en-GB" sz="1600" b="1" dirty="0">
              <a:latin typeface="Sassoon Penpals" panose="02000400000000000000" pitchFamily="50" charset="0"/>
            </a:endParaRPr>
          </a:p>
          <a:p>
            <a:endParaRPr lang="en-GB" sz="1600" b="1" dirty="0">
              <a:latin typeface="Sassoon Penpals" panose="02000400000000000000" pitchFamily="50" charset="0"/>
            </a:endParaRPr>
          </a:p>
          <a:p>
            <a:endParaRPr lang="en-GB" sz="1600" b="1" dirty="0">
              <a:latin typeface="Sassoon Penpals" panose="02000400000000000000" pitchFamily="50" charset="0"/>
            </a:endParaRPr>
          </a:p>
          <a:p>
            <a:endParaRPr lang="en-GB" sz="1600" b="1" dirty="0">
              <a:latin typeface="Sassoon Penpals" panose="02000400000000000000" pitchFamily="50" charset="0"/>
            </a:endParaRPr>
          </a:p>
          <a:p>
            <a:endParaRPr lang="en-GB" sz="1600" b="1" dirty="0">
              <a:latin typeface="Sassoon Penpals" panose="02000400000000000000" pitchFamily="50" charset="0"/>
            </a:endParaRPr>
          </a:p>
        </p:txBody>
      </p:sp>
      <p:sp>
        <p:nvSpPr>
          <p:cNvPr id="15" name="Oval 14"/>
          <p:cNvSpPr/>
          <p:nvPr/>
        </p:nvSpPr>
        <p:spPr>
          <a:xfrm>
            <a:off x="4588725" y="1708517"/>
            <a:ext cx="3050646" cy="2759246"/>
          </a:xfrm>
          <a:prstGeom prst="ellipse">
            <a:avLst/>
          </a:prstGeom>
          <a:blipFill>
            <a:blip r:embed="rId3"/>
            <a:tile tx="0" ty="0" sx="100000" sy="100000" flip="none" algn="tl"/>
          </a:blip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Sassoon Penpals" panose="02000400000000000000" pitchFamily="50" charset="0"/>
              </a:rPr>
              <a:t>Year 4</a:t>
            </a:r>
          </a:p>
          <a:p>
            <a:pPr algn="ctr"/>
            <a:r>
              <a:rPr lang="en-GB" dirty="0">
                <a:solidFill>
                  <a:schemeClr val="tx1"/>
                </a:solidFill>
                <a:latin typeface="Sassoon Penpals" panose="02000400000000000000" pitchFamily="50" charset="0"/>
              </a:rPr>
              <a:t> Autumn Term 2</a:t>
            </a:r>
          </a:p>
          <a:p>
            <a:pPr algn="ctr"/>
            <a:r>
              <a:rPr lang="en-GB" dirty="0">
                <a:solidFill>
                  <a:schemeClr val="tx1"/>
                </a:solidFill>
                <a:latin typeface="Sassoon Penpals"/>
              </a:rPr>
              <a:t>2024-25</a:t>
            </a:r>
            <a:endParaRPr lang="en-GB" dirty="0">
              <a:solidFill>
                <a:schemeClr val="tx1"/>
              </a:solidFill>
              <a:latin typeface="Sassoon Penpals" panose="02000400000000000000" pitchFamily="50" charset="0"/>
            </a:endParaRPr>
          </a:p>
          <a:p>
            <a:pPr algn="ctr"/>
            <a:endParaRPr lang="en-GB" sz="200" b="1" dirty="0">
              <a:solidFill>
                <a:schemeClr val="tx1"/>
              </a:solidFill>
              <a:latin typeface="Sassoon Penpals" panose="02000400000000000000" pitchFamily="50" charset="0"/>
            </a:endParaRPr>
          </a:p>
          <a:p>
            <a:pPr algn="ctr"/>
            <a:r>
              <a:rPr lang="en-GB" sz="2400" b="1" dirty="0">
                <a:solidFill>
                  <a:schemeClr val="tx1"/>
                </a:solidFill>
                <a:latin typeface="Sassoon Penpals" panose="02000400000000000000" pitchFamily="50" charset="0"/>
              </a:rPr>
              <a:t>Settling Saxons and </a:t>
            </a:r>
          </a:p>
          <a:p>
            <a:pPr algn="ctr"/>
            <a:r>
              <a:rPr lang="en-GB" sz="2400" b="1" dirty="0">
                <a:solidFill>
                  <a:schemeClr val="tx1"/>
                </a:solidFill>
                <a:latin typeface="Sassoon Penpals" panose="02000400000000000000" pitchFamily="50" charset="0"/>
              </a:rPr>
              <a:t>Scary Scots</a:t>
            </a:r>
          </a:p>
        </p:txBody>
      </p:sp>
      <p:pic>
        <p:nvPicPr>
          <p:cNvPr id="16" name="Picture 15"/>
          <p:cNvPicPr>
            <a:picLocks noChangeAspect="1"/>
          </p:cNvPicPr>
          <p:nvPr/>
        </p:nvPicPr>
        <p:blipFill>
          <a:blip r:embed="rId4"/>
          <a:stretch>
            <a:fillRect/>
          </a:stretch>
        </p:blipFill>
        <p:spPr>
          <a:xfrm>
            <a:off x="3347404" y="89764"/>
            <a:ext cx="1159427" cy="1358703"/>
          </a:xfrm>
          <a:prstGeom prst="rect">
            <a:avLst/>
          </a:prstGeom>
        </p:spPr>
      </p:pic>
      <p:sp>
        <p:nvSpPr>
          <p:cNvPr id="19" name="TextBox 18"/>
          <p:cNvSpPr txBox="1"/>
          <p:nvPr/>
        </p:nvSpPr>
        <p:spPr>
          <a:xfrm>
            <a:off x="237846" y="355406"/>
            <a:ext cx="4141734" cy="2954655"/>
          </a:xfrm>
          <a:prstGeom prst="rect">
            <a:avLst/>
          </a:prstGeom>
          <a:noFill/>
        </p:spPr>
        <p:txBody>
          <a:bodyPr wrap="square" lIns="91440" tIns="45720" rIns="91440" bIns="45720" rtlCol="0" anchor="t">
            <a:spAutoFit/>
          </a:bodyPr>
          <a:lstStyle/>
          <a:p>
            <a:r>
              <a:rPr lang="en-GB" sz="1400" b="1" dirty="0">
                <a:latin typeface="Sassoon Penpals Joined"/>
              </a:rPr>
              <a:t>Fiction: </a:t>
            </a:r>
            <a:r>
              <a:rPr lang="en-GB" sz="1400" dirty="0">
                <a:latin typeface="Sassoon Penpals Joined"/>
              </a:rPr>
              <a:t>We will continue to learn how to </a:t>
            </a:r>
          </a:p>
          <a:p>
            <a:r>
              <a:rPr lang="en-GB" sz="1400" dirty="0">
                <a:latin typeface="Sassoon Penpals Joined"/>
              </a:rPr>
              <a:t>write a recount using our fantastically </a:t>
            </a:r>
          </a:p>
          <a:p>
            <a:r>
              <a:rPr lang="en-GB" sz="1400" dirty="0">
                <a:latin typeface="Sassoon Penpals Joined"/>
              </a:rPr>
              <a:t>magical text…</a:t>
            </a:r>
          </a:p>
          <a:p>
            <a:r>
              <a:rPr lang="en-GB" sz="1400" dirty="0">
                <a:latin typeface="Sassoon Penpals Joined"/>
              </a:rPr>
              <a:t>‘Leon and The Place Between’.</a:t>
            </a:r>
          </a:p>
          <a:p>
            <a:r>
              <a:rPr lang="en-GB" sz="1400" dirty="0">
                <a:latin typeface="Sassoon Penpals Joined"/>
              </a:rPr>
              <a:t>We will learn how to write a diary entry </a:t>
            </a:r>
          </a:p>
          <a:p>
            <a:r>
              <a:rPr lang="en-GB" sz="1400" dirty="0">
                <a:latin typeface="Sassoon Penpals Joined"/>
              </a:rPr>
              <a:t>while consolidating our new grammar skills.</a:t>
            </a:r>
          </a:p>
          <a:p>
            <a:r>
              <a:rPr lang="en-GB" sz="1400" dirty="0">
                <a:latin typeface="Sassoon Penpals Joined"/>
              </a:rPr>
              <a:t>We are learning how to use fronted adverbials and expanded noun phrases to create a mood in our writing.</a:t>
            </a:r>
          </a:p>
          <a:p>
            <a:r>
              <a:rPr lang="en-GB" sz="1400" dirty="0">
                <a:latin typeface="Sassoon Penpals Joined"/>
              </a:rPr>
              <a:t>In Guided Reading, we will be exploring the text            </a:t>
            </a:r>
          </a:p>
          <a:p>
            <a:r>
              <a:rPr lang="en-GB" sz="1400" dirty="0">
                <a:latin typeface="Sassoon Penpals Joined"/>
              </a:rPr>
              <a:t>‘The Train to Impossible Places’ and using this to develop our comprehension and inference </a:t>
            </a:r>
            <a:r>
              <a:rPr lang="en-GB" sz="1600" dirty="0">
                <a:latin typeface="Sassoon Penpals Joined"/>
              </a:rPr>
              <a:t>skills.</a:t>
            </a:r>
          </a:p>
          <a:p>
            <a:r>
              <a:rPr lang="en-GB" sz="1600" dirty="0">
                <a:latin typeface="Sassoon Penpals Joined" panose="02000400000000000000" pitchFamily="50" charset="0"/>
              </a:rPr>
              <a:t>       </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7562" y="4375916"/>
            <a:ext cx="2410407" cy="982018"/>
          </a:xfrm>
          <a:prstGeom prst="rect">
            <a:avLst/>
          </a:prstGeom>
        </p:spPr>
      </p:pic>
      <p:pic>
        <p:nvPicPr>
          <p:cNvPr id="1028" name="Picture 4" descr="The Train to Impossible Places (Train to Impossible Places #1) (Train to  Impossible Places Adventures) : P. G. Bell, Flavia Sorrentino, Flavia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9314" y="2959927"/>
            <a:ext cx="861233" cy="13088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nglo-Saxons - Wikipedia"/>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10000" r="80192">
                        <a14:foregroundMark x1="64038" y1="10769" x2="66154" y2="62051"/>
                        <a14:foregroundMark x1="59038" y1="2564" x2="61538" y2="6154"/>
                        <a14:foregroundMark x1="71731" y1="43846" x2="70000" y2="64359"/>
                        <a14:foregroundMark x1="68654" y1="80000" x2="64615" y2="91282"/>
                        <a14:foregroundMark x1="62500" y1="93846" x2="61731" y2="96923"/>
                      </a14:backgroundRemoval>
                    </a14:imgEffect>
                  </a14:imgLayer>
                </a14:imgProps>
              </a:ext>
              <a:ext uri="{28A0092B-C50C-407E-A947-70E740481C1C}">
                <a14:useLocalDpi xmlns:a14="http://schemas.microsoft.com/office/drawing/2010/main" val="0"/>
              </a:ext>
            </a:extLst>
          </a:blip>
          <a:stretch>
            <a:fillRect/>
          </a:stretch>
        </p:blipFill>
        <p:spPr>
          <a:xfrm>
            <a:off x="3444015" y="3010577"/>
            <a:ext cx="1598599" cy="1198950"/>
          </a:xfrm>
          <a:prstGeom prst="rect">
            <a:avLst/>
          </a:prstGeom>
        </p:spPr>
      </p:pic>
      <p:pic>
        <p:nvPicPr>
          <p:cNvPr id="4" name="Picture 3" descr="England före vikingarna - Skolbok"/>
          <p:cNvPicPr>
            <a:picLocks noChangeAspect="1"/>
          </p:cNvPicPr>
          <p:nvPr/>
        </p:nvPicPr>
        <p:blipFill>
          <a:blip r:embed="rId9">
            <a:extLst>
              <a:ext uri="{BEBA8EAE-BF5A-486C-A8C5-ECC9F3942E4B}">
                <a14:imgProps xmlns:a14="http://schemas.microsoft.com/office/drawing/2010/main">
                  <a14:imgLayer r:embed="rId10">
                    <a14:imgEffect>
                      <a14:backgroundRemoval t="645" b="96989" l="2026" r="89870">
                        <a14:foregroundMark x1="39508" y1="41290" x2="33864" y2="61075"/>
                        <a14:foregroundMark x1="46744" y1="13333" x2="44284" y2="19785"/>
                        <a14:backgroundMark x1="47902" y1="53333" x2="44718" y2="69462"/>
                      </a14:backgroundRemoval>
                    </a14:imgEffect>
                  </a14:imgLayer>
                </a14:imgProps>
              </a:ext>
              <a:ext uri="{28A0092B-C50C-407E-A947-70E740481C1C}">
                <a14:useLocalDpi xmlns:a14="http://schemas.microsoft.com/office/drawing/2010/main" val="0"/>
              </a:ext>
            </a:extLst>
          </a:blip>
          <a:stretch>
            <a:fillRect/>
          </a:stretch>
        </p:blipFill>
        <p:spPr>
          <a:xfrm>
            <a:off x="5382598" y="-114113"/>
            <a:ext cx="3157614" cy="2124877"/>
          </a:xfrm>
          <a:prstGeom prst="rect">
            <a:avLst/>
          </a:prstGeom>
        </p:spPr>
      </p:pic>
    </p:spTree>
    <p:extLst>
      <p:ext uri="{BB962C8B-B14F-4D97-AF65-F5344CB8AC3E}">
        <p14:creationId xmlns:p14="http://schemas.microsoft.com/office/powerpoint/2010/main" val="224196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5"/>
          <p:cNvSpPr>
            <a:spLocks noChangeArrowheads="1"/>
          </p:cNvSpPr>
          <p:nvPr/>
        </p:nvSpPr>
        <p:spPr bwMode="auto">
          <a:xfrm>
            <a:off x="1461329" y="472019"/>
            <a:ext cx="10541460" cy="769441"/>
          </a:xfrm>
          <a:prstGeom prst="rect">
            <a:avLst/>
          </a:prstGeom>
          <a:solidFill>
            <a:srgbClr val="00B0F0"/>
          </a:solidFill>
          <a:ln>
            <a:noFill/>
          </a:ln>
          <a:effectLst/>
          <a:scene3d>
            <a:camera prst="perspectiveRelaxedModerately"/>
            <a:lightRig rig="threePt" dir="t"/>
          </a:scene3d>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sz="2200" u="none" strike="noStrike" cap="none" normalizeH="0" baseline="0" dirty="0">
                <a:ln>
                  <a:noFill/>
                </a:ln>
                <a:solidFill>
                  <a:schemeClr val="tx1"/>
                </a:solidFill>
                <a:effectLst/>
                <a:latin typeface="Sassoon Penpals" panose="02000400000000000000" pitchFamily="50" charset="0"/>
                <a:ea typeface="Calibri" panose="020F0502020204030204" pitchFamily="34" charset="0"/>
                <a:cs typeface="Times New Roman" panose="02020603050405020304" pitchFamily="18" charset="0"/>
              </a:rPr>
              <a:t>“Learn.  Believe.  Achieve.”</a:t>
            </a: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sz="2200" b="1" u="none" strike="noStrike" cap="none" normalizeH="0" baseline="0" dirty="0">
                <a:ln>
                  <a:noFill/>
                </a:ln>
                <a:solidFill>
                  <a:schemeClr val="tx1"/>
                </a:solidFill>
                <a:effectLst/>
                <a:latin typeface="Sassoon Penpals" panose="02000400000000000000" pitchFamily="50" charset="0"/>
                <a:ea typeface="Calibri" panose="020F0502020204030204" pitchFamily="34" charset="0"/>
                <a:cs typeface="Times New Roman" panose="02020603050405020304" pitchFamily="18" charset="0"/>
              </a:rPr>
              <a:t>Our School Values</a:t>
            </a:r>
            <a:r>
              <a:rPr kumimoji="0" lang="en-GB" sz="2200" u="none" strike="noStrike" cap="none" normalizeH="0" baseline="0" dirty="0">
                <a:ln>
                  <a:noFill/>
                </a:ln>
                <a:solidFill>
                  <a:schemeClr val="tx1"/>
                </a:solidFill>
                <a:effectLst/>
                <a:latin typeface="Sassoon Penpals" panose="02000400000000000000" pitchFamily="50" charset="0"/>
                <a:ea typeface="Calibri" panose="020F0502020204030204" pitchFamily="34" charset="0"/>
                <a:cs typeface="Times New Roman" panose="02020603050405020304" pitchFamily="18" charset="0"/>
              </a:rPr>
              <a:t>:</a:t>
            </a:r>
            <a:r>
              <a:rPr kumimoji="0" lang="en-GB" sz="2200" u="none" strike="noStrike" cap="none" normalizeH="0" dirty="0">
                <a:ln>
                  <a:noFill/>
                </a:ln>
                <a:solidFill>
                  <a:schemeClr val="tx1"/>
                </a:solidFill>
                <a:effectLst/>
                <a:latin typeface="Sassoon Penpals" panose="02000400000000000000" pitchFamily="50" charset="0"/>
                <a:ea typeface="Calibri" panose="020F0502020204030204" pitchFamily="34" charset="0"/>
                <a:cs typeface="Times New Roman" panose="02020603050405020304" pitchFamily="18" charset="0"/>
              </a:rPr>
              <a:t>  </a:t>
            </a:r>
            <a:r>
              <a:rPr kumimoji="0" lang="en-GB" sz="2200" u="none" strike="noStrike" cap="none" normalizeH="0" baseline="0" dirty="0">
                <a:ln>
                  <a:noFill/>
                </a:ln>
                <a:solidFill>
                  <a:schemeClr val="tx1"/>
                </a:solidFill>
                <a:effectLst/>
                <a:latin typeface="Sassoon Penpals" panose="02000400000000000000" pitchFamily="50" charset="0"/>
                <a:ea typeface="Calibri" panose="020F0502020204030204" pitchFamily="34" charset="0"/>
                <a:cs typeface="Times New Roman" panose="02020603050405020304" pitchFamily="18" charset="0"/>
              </a:rPr>
              <a:t>Resilient, Persistent, Self-Motivated, Risk-Takers, Creative, Good Citizens, Entrepreneurial</a:t>
            </a:r>
            <a:endParaRPr kumimoji="0" lang="en-GB" sz="2200" u="none" strike="noStrike" cap="none" normalizeH="0" baseline="0" dirty="0">
              <a:ln>
                <a:noFill/>
              </a:ln>
              <a:solidFill>
                <a:schemeClr val="tx1"/>
              </a:solidFill>
              <a:effectLst/>
              <a:latin typeface="Sassoon Penpals" panose="02000400000000000000" pitchFamily="50" charset="0"/>
            </a:endParaRPr>
          </a:p>
        </p:txBody>
      </p:sp>
      <p:sp>
        <p:nvSpPr>
          <p:cNvPr id="8" name="Rectangle 7"/>
          <p:cNvSpPr>
            <a:spLocks noChangeArrowheads="1"/>
          </p:cNvSpPr>
          <p:nvPr/>
        </p:nvSpPr>
        <p:spPr bwMode="auto">
          <a:xfrm>
            <a:off x="182678" y="1835968"/>
            <a:ext cx="1182664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sz="2000" u="none" strike="noStrike" cap="none" normalizeH="0" baseline="0" dirty="0">
                <a:ln>
                  <a:noFill/>
                </a:ln>
                <a:solidFill>
                  <a:schemeClr val="tx1"/>
                </a:solidFill>
                <a:effectLst/>
                <a:latin typeface="Sassoon Penpals" panose="02000400000000000000" pitchFamily="50" charset="0"/>
                <a:ea typeface="Calibri" panose="020F0502020204030204" pitchFamily="34" charset="0"/>
                <a:cs typeface="Times New Roman" panose="02020603050405020304" pitchFamily="18" charset="0"/>
              </a:rPr>
              <a:t>Dear Parents/Carers,</a:t>
            </a:r>
            <a:r>
              <a:rPr kumimoji="0" lang="en-GB" sz="2000" u="none" strike="noStrike" cap="none" normalizeH="0" dirty="0">
                <a:ln>
                  <a:noFill/>
                </a:ln>
                <a:solidFill>
                  <a:schemeClr val="tx1"/>
                </a:solidFill>
                <a:effectLst/>
                <a:latin typeface="Sassoon Penpals" panose="02000400000000000000" pitchFamily="50" charset="0"/>
                <a:ea typeface="Calibri" panose="020F0502020204030204" pitchFamily="34" charset="0"/>
                <a:cs typeface="Times New Roman" panose="02020603050405020304" pitchFamily="18" charset="0"/>
              </a:rPr>
              <a:t> </a:t>
            </a:r>
            <a:endParaRPr kumimoji="0" lang="en-GB" sz="2000" u="none" strike="noStrike" cap="none" normalizeH="0" baseline="0" dirty="0">
              <a:ln>
                <a:noFill/>
              </a:ln>
              <a:solidFill>
                <a:schemeClr val="tx1"/>
              </a:solidFill>
              <a:effectLst/>
              <a:latin typeface="Sassoon Penpals" panose="02000400000000000000" pitchFamily="50"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2865438" algn="ctr"/>
                <a:tab pos="5730875" algn="r"/>
              </a:tabLst>
            </a:pPr>
            <a:endParaRPr lang="en-GB" sz="2000" dirty="0">
              <a:latin typeface="Sassoon Penpals" panose="02000400000000000000" pitchFamily="50"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2865438" algn="ctr"/>
                <a:tab pos="5730875" algn="r"/>
              </a:tabLst>
            </a:pPr>
            <a:r>
              <a:rPr lang="en-GB" sz="2000" dirty="0">
                <a:latin typeface="Sassoon Penpals" panose="02000400000000000000" pitchFamily="50" charset="0"/>
                <a:ea typeface="Calibri" panose="020F0502020204030204" pitchFamily="34" charset="0"/>
                <a:cs typeface="Times New Roman" panose="02020603050405020304" pitchFamily="18" charset="0"/>
              </a:rPr>
              <a:t>The second half of our Autumn term is upon us, and we are sure that it will fly by in a flurry of Remembrance </a:t>
            </a:r>
          </a:p>
          <a:p>
            <a:pPr lvl="0" eaLnBrk="0" fontAlgn="base" hangingPunct="0">
              <a:spcBef>
                <a:spcPct val="0"/>
              </a:spcBef>
              <a:spcAft>
                <a:spcPct val="0"/>
              </a:spcAft>
              <a:tabLst>
                <a:tab pos="2865438" algn="ctr"/>
                <a:tab pos="5730875" algn="r"/>
              </a:tabLst>
            </a:pPr>
            <a:r>
              <a:rPr lang="en-GB" sz="2000" dirty="0">
                <a:latin typeface="Sassoon Penpals" panose="02000400000000000000" pitchFamily="50" charset="0"/>
                <a:ea typeface="Calibri" panose="020F0502020204030204" pitchFamily="34" charset="0"/>
                <a:cs typeface="Times New Roman" panose="02020603050405020304" pitchFamily="18" charset="0"/>
              </a:rPr>
              <a:t>celebrations, non-uniform days, winter jumper designs and the delicious Christmas dinner day. </a:t>
            </a:r>
          </a:p>
          <a:p>
            <a:pPr lvl="0" eaLnBrk="0" fontAlgn="base" hangingPunct="0">
              <a:spcBef>
                <a:spcPct val="0"/>
              </a:spcBef>
              <a:spcAft>
                <a:spcPct val="0"/>
              </a:spcAft>
              <a:tabLst>
                <a:tab pos="2865438" algn="ctr"/>
                <a:tab pos="5730875" algn="r"/>
              </a:tabLst>
            </a:pPr>
            <a:endParaRPr lang="en-GB" sz="2000" dirty="0">
              <a:latin typeface="Sassoon Penpals" panose="02000400000000000000" pitchFamily="50"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2865438" algn="ctr"/>
                <a:tab pos="5730875" algn="r"/>
              </a:tabLst>
            </a:pPr>
            <a:r>
              <a:rPr lang="en-GB" sz="2000" dirty="0">
                <a:latin typeface="Sassoon Penpals" panose="02000400000000000000" pitchFamily="50" charset="0"/>
                <a:ea typeface="Calibri" panose="020F0502020204030204" pitchFamily="34" charset="0"/>
                <a:cs typeface="Times New Roman" panose="02020603050405020304" pitchFamily="18" charset="0"/>
              </a:rPr>
              <a:t>Please find overleaf details about what your child will be learning in class over this half-term. Weekly homework will be set in either homework books or via online learning platforms. We would encourage you to please spend some time at home each week practising the spellings and times tables we are working on in class. Please also read together with your child every day as it really does make such an enormous difference to their ability to read with fluency, confidence and understanding; reading records should be in bags daily.  </a:t>
            </a:r>
          </a:p>
          <a:p>
            <a:pPr lvl="0" eaLnBrk="0" fontAlgn="base" hangingPunct="0">
              <a:spcBef>
                <a:spcPct val="0"/>
              </a:spcBef>
              <a:spcAft>
                <a:spcPct val="0"/>
              </a:spcAft>
              <a:tabLst>
                <a:tab pos="2865438" algn="ctr"/>
                <a:tab pos="5730875" algn="r"/>
              </a:tabLst>
            </a:pPr>
            <a:endParaRPr lang="en-GB" sz="2000" dirty="0">
              <a:latin typeface="Sassoon Penpals" panose="02000400000000000000" pitchFamily="50"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2865438" algn="ctr"/>
                <a:tab pos="5730875" algn="r"/>
              </a:tabLst>
            </a:pPr>
            <a:r>
              <a:rPr lang="en-GB" sz="2000" dirty="0">
                <a:latin typeface="Sassoon Penpals" panose="02000400000000000000" pitchFamily="50" charset="0"/>
                <a:ea typeface="Calibri" panose="020F0502020204030204" pitchFamily="34" charset="0"/>
                <a:cs typeface="Times New Roman" panose="02020603050405020304" pitchFamily="18" charset="0"/>
              </a:rPr>
              <a:t>Thank you for your continued support,    </a:t>
            </a: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sz="2000" dirty="0">
              <a:latin typeface="Sassoon Penpals" panose="02000400000000000000" pitchFamily="50"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sz="2000" u="none" strike="noStrike" cap="none" normalizeH="0" dirty="0">
                <a:ln>
                  <a:noFill/>
                </a:ln>
                <a:solidFill>
                  <a:schemeClr val="tx1"/>
                </a:solidFill>
                <a:effectLst/>
                <a:latin typeface="Sassoon Penpals" panose="02000400000000000000" pitchFamily="50" charset="0"/>
                <a:ea typeface="Calibri" panose="020F0502020204030204" pitchFamily="34" charset="0"/>
                <a:cs typeface="Times New Roman" panose="02020603050405020304" pitchFamily="18" charset="0"/>
              </a:rPr>
              <a:t>Mrs Bevan, Mrs Hares and Mrs Smith. </a:t>
            </a:r>
            <a:endParaRPr kumimoji="0" lang="en-GB" sz="2000" u="none" strike="noStrike" cap="none" normalizeH="0" baseline="0" dirty="0">
              <a:ln>
                <a:noFill/>
              </a:ln>
              <a:solidFill>
                <a:schemeClr val="tx1"/>
              </a:solidFill>
              <a:effectLst/>
              <a:latin typeface="Sassoon Penpals" panose="02000400000000000000" pitchFamily="50" charset="0"/>
            </a:endParaRPr>
          </a:p>
        </p:txBody>
      </p:sp>
      <p:pic>
        <p:nvPicPr>
          <p:cNvPr id="3" name="Picture 2"/>
          <p:cNvPicPr>
            <a:picLocks noChangeAspect="1"/>
          </p:cNvPicPr>
          <p:nvPr/>
        </p:nvPicPr>
        <p:blipFill>
          <a:blip r:embed="rId2"/>
          <a:stretch>
            <a:fillRect/>
          </a:stretch>
        </p:blipFill>
        <p:spPr>
          <a:xfrm>
            <a:off x="9497843" y="5171951"/>
            <a:ext cx="2694157" cy="1686049"/>
          </a:xfrm>
          <a:prstGeom prst="rect">
            <a:avLst/>
          </a:prstGeom>
        </p:spPr>
      </p:pic>
      <p:pic>
        <p:nvPicPr>
          <p:cNvPr id="4" name="Picture 3"/>
          <p:cNvPicPr>
            <a:picLocks noChangeAspect="1"/>
          </p:cNvPicPr>
          <p:nvPr/>
        </p:nvPicPr>
        <p:blipFill>
          <a:blip r:embed="rId3"/>
          <a:stretch>
            <a:fillRect/>
          </a:stretch>
        </p:blipFill>
        <p:spPr>
          <a:xfrm>
            <a:off x="6803177" y="5111842"/>
            <a:ext cx="2694666" cy="1688738"/>
          </a:xfrm>
          <a:prstGeom prst="rect">
            <a:avLst/>
          </a:prstGeom>
        </p:spPr>
      </p:pic>
      <p:pic>
        <p:nvPicPr>
          <p:cNvPr id="9" name="Picture 8"/>
          <p:cNvPicPr>
            <a:picLocks noChangeAspect="1"/>
          </p:cNvPicPr>
          <p:nvPr/>
        </p:nvPicPr>
        <p:blipFill>
          <a:blip r:embed="rId4"/>
          <a:stretch>
            <a:fillRect/>
          </a:stretch>
        </p:blipFill>
        <p:spPr>
          <a:xfrm>
            <a:off x="9726981" y="577219"/>
            <a:ext cx="2235879" cy="1935432"/>
          </a:xfrm>
          <a:prstGeom prst="rect">
            <a:avLst/>
          </a:prstGeom>
        </p:spPr>
      </p:pic>
      <p:pic>
        <p:nvPicPr>
          <p:cNvPr id="10" name="Picture 9">
            <a:extLst>
              <a:ext uri="{FF2B5EF4-FFF2-40B4-BE49-F238E27FC236}">
                <a16:creationId xmlns:a16="http://schemas.microsoft.com/office/drawing/2014/main" id="{F0AB43AD-AE98-8F23-922B-DE52FA3E1299}"/>
              </a:ext>
            </a:extLst>
          </p:cNvPr>
          <p:cNvPicPr>
            <a:picLocks noChangeAspect="1"/>
          </p:cNvPicPr>
          <p:nvPr/>
        </p:nvPicPr>
        <p:blipFill>
          <a:blip r:embed="rId5"/>
          <a:stretch>
            <a:fillRect/>
          </a:stretch>
        </p:blipFill>
        <p:spPr>
          <a:xfrm>
            <a:off x="43909" y="362308"/>
            <a:ext cx="1292410" cy="1278513"/>
          </a:xfrm>
          <a:prstGeom prst="rect">
            <a:avLst/>
          </a:prstGeom>
        </p:spPr>
      </p:pic>
    </p:spTree>
    <p:extLst>
      <p:ext uri="{BB962C8B-B14F-4D97-AF65-F5344CB8AC3E}">
        <p14:creationId xmlns:p14="http://schemas.microsoft.com/office/powerpoint/2010/main" val="302819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1930</TotalTime>
  <Words>567</Words>
  <Application>Microsoft Office PowerPoint</Application>
  <PresentationFormat>Widescreen</PresentationFormat>
  <Paragraphs>57</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Sassoon Penpals</vt:lpstr>
      <vt:lpstr>Sassoon Penpals Joined</vt:lpstr>
      <vt:lpstr>Office Theme</vt:lpstr>
      <vt:lpstr>PowerPoint Presentation</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PecheyM</dc:creator>
  <cp:lastModifiedBy>Charlotte Bevan</cp:lastModifiedBy>
  <cp:revision>128</cp:revision>
  <cp:lastPrinted>2019-09-03T12:06:58Z</cp:lastPrinted>
  <dcterms:created xsi:type="dcterms:W3CDTF">2019-07-03T14:18:46Z</dcterms:created>
  <dcterms:modified xsi:type="dcterms:W3CDTF">2024-11-14T08:25:40Z</dcterms:modified>
</cp:coreProperties>
</file>